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72" r:id="rId4"/>
    <p:sldId id="257" r:id="rId5"/>
    <p:sldId id="259" r:id="rId6"/>
    <p:sldId id="264" r:id="rId7"/>
    <p:sldId id="265" r:id="rId8"/>
    <p:sldId id="269" r:id="rId9"/>
    <p:sldId id="267" r:id="rId10"/>
    <p:sldId id="266" r:id="rId11"/>
    <p:sldId id="286" r:id="rId12"/>
    <p:sldId id="270" r:id="rId13"/>
    <p:sldId id="271" r:id="rId14"/>
    <p:sldId id="261" r:id="rId15"/>
    <p:sldId id="279" r:id="rId16"/>
    <p:sldId id="284" r:id="rId17"/>
    <p:sldId id="260" r:id="rId18"/>
    <p:sldId id="274" r:id="rId19"/>
    <p:sldId id="282" r:id="rId20"/>
    <p:sldId id="281" r:id="rId21"/>
    <p:sldId id="287" r:id="rId22"/>
    <p:sldId id="285" r:id="rId23"/>
    <p:sldId id="288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8" r:id="rId40"/>
    <p:sldId id="30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1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&#1059;&#1089;&#1083;&#1091;&#1075;&#1080;.doc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988840"/>
            <a:ext cx="8458200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2811B3"/>
                </a:solidFill>
              </a:rPr>
              <a:t>Психологическое сопровождение</a:t>
            </a:r>
            <a:br>
              <a:rPr lang="ru-RU" b="1" dirty="0" smtClean="0">
                <a:solidFill>
                  <a:srgbClr val="2811B3"/>
                </a:solidFill>
              </a:rPr>
            </a:br>
            <a:r>
              <a:rPr lang="ru-RU" b="1" dirty="0" smtClean="0">
                <a:solidFill>
                  <a:srgbClr val="2811B3"/>
                </a:solidFill>
              </a:rPr>
              <a:t>образовательного процесса </a:t>
            </a:r>
            <a:br>
              <a:rPr lang="ru-RU" b="1" dirty="0" smtClean="0">
                <a:solidFill>
                  <a:srgbClr val="2811B3"/>
                </a:solidFill>
              </a:rPr>
            </a:br>
            <a:r>
              <a:rPr lang="ru-RU" b="1" dirty="0" smtClean="0">
                <a:solidFill>
                  <a:srgbClr val="2811B3"/>
                </a:solidFill>
              </a:rPr>
              <a:t>в условиях</a:t>
            </a:r>
            <a:br>
              <a:rPr lang="ru-RU" b="1" dirty="0" smtClean="0">
                <a:solidFill>
                  <a:srgbClr val="2811B3"/>
                </a:solidFill>
              </a:rPr>
            </a:br>
            <a:r>
              <a:rPr lang="ru-RU" b="1" dirty="0" smtClean="0">
                <a:solidFill>
                  <a:srgbClr val="2811B3"/>
                </a:solidFill>
              </a:rPr>
              <a:t> Дошкольного образовательного учреждения</a:t>
            </a:r>
            <a:endParaRPr lang="ru-RU" b="1" dirty="0">
              <a:solidFill>
                <a:srgbClr val="2811B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14290"/>
            <a:ext cx="8458200" cy="1558526"/>
          </a:xfrm>
        </p:spPr>
        <p:txBody>
          <a:bodyPr>
            <a:normAutofit fontScale="47500" lnSpcReduction="20000"/>
          </a:bodyPr>
          <a:lstStyle/>
          <a:p>
            <a:pPr indent="-180340" algn="ctr">
              <a:lnSpc>
                <a:spcPct val="20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latin typeface="Times New Roman"/>
                <a:ea typeface="Times New Roman"/>
                <a:cs typeface="Times New Roman"/>
              </a:rPr>
            </a:b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indent="-180340" algn="ctr">
              <a:lnSpc>
                <a:spcPct val="120000"/>
              </a:lnSpc>
              <a:spcAft>
                <a:spcPts val="0"/>
              </a:spcAft>
            </a:pPr>
            <a:r>
              <a:rPr lang="ru-RU" sz="3400" b="1" dirty="0">
                <a:solidFill>
                  <a:schemeClr val="accent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Муниципальное  бюджетное  дошкольное образовательное учреждение</a:t>
            </a:r>
          </a:p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ru-RU" sz="3400" b="1" dirty="0">
                <a:solidFill>
                  <a:schemeClr val="accent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«Детский сад №1 «Космос»</a:t>
            </a:r>
          </a:p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ru-RU" sz="3400" b="1" dirty="0">
                <a:solidFill>
                  <a:schemeClr val="accent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города Евпатории Республики Крым»</a:t>
            </a:r>
            <a:endParaRPr lang="ru-RU" sz="3400" b="1" dirty="0">
              <a:solidFill>
                <a:schemeClr val="accent3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5877272"/>
            <a:ext cx="3786214" cy="64633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cs typeface="Aharoni" pitchFamily="2" charset="-79"/>
              </a:rPr>
              <a:t>Гурина Яна Анатольевна</a:t>
            </a:r>
          </a:p>
          <a:p>
            <a:pPr algn="r"/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cs typeface="Aharoni" pitchFamily="2" charset="-79"/>
              </a:rPr>
              <a:t>Педагог –психолог </a:t>
            </a:r>
            <a:endParaRPr lang="ru-RU" b="1" i="1" dirty="0">
              <a:solidFill>
                <a:schemeClr val="accent3">
                  <a:lumMod val="75000"/>
                </a:schemeClr>
              </a:solidFill>
              <a:cs typeface="Aharoni" pitchFamily="2" charset="-79"/>
            </a:endParaRPr>
          </a:p>
        </p:txBody>
      </p:sp>
      <p:pic>
        <p:nvPicPr>
          <p:cNvPr id="5" name="Рисунок 4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88640"/>
            <a:ext cx="2016224" cy="6480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3816425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DCIM\100OLYMP\PA1700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8376"/>
            <a:ext cx="7920880" cy="622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3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7205"/>
            <a:ext cx="8424936" cy="631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8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ДОУ КОСМОС 2015-2016 уч.год\Акция День доброты\P217027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8" y="247509"/>
            <a:ext cx="8892480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24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ЯНА\IMG_623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-99393"/>
            <a:ext cx="4344773" cy="352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54" y="3168991"/>
            <a:ext cx="3456384" cy="371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8"/>
            <a:ext cx="4294346" cy="3362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8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326886"/>
            <a:ext cx="8568952" cy="382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Составление памяток и буклетов</a:t>
            </a:r>
          </a:p>
          <a:p>
            <a:pPr marL="0"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Психологическая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почта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                                 </a:t>
            </a:r>
            <a:endParaRPr lang="ru-RU" sz="2400" b="1" dirty="0" smtClean="0">
              <a:solidFill>
                <a:prstClr val="black"/>
              </a:solidFill>
              <a:latin typeface="Calibri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                              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Ведение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интернет-блога</a:t>
            </a:r>
          </a:p>
          <a:p>
            <a:pPr lvl="0"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Индивидуальное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групповое консультирование по вопросам обучения, воспитания и развития дошкольников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5534561"/>
            <a:ext cx="56449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советы  и  рекомендации  на </a:t>
            </a:r>
          </a:p>
          <a:p>
            <a:pPr lvl="0"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информационном стенде в холле, </a:t>
            </a:r>
          </a:p>
          <a:p>
            <a:pPr lvl="0"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раздевалке группы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2547938" cy="2200275"/>
          </a:xfrm>
          <a:prstGeom prst="rect">
            <a:avLst/>
          </a:prstGeom>
          <a:noFill/>
        </p:spPr>
      </p:pic>
      <p:pic>
        <p:nvPicPr>
          <p:cNvPr id="5" name="Объект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84" y="3002756"/>
            <a:ext cx="2627312" cy="155416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32050"/>
            <a:ext cx="1944688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01106"/>
            <a:ext cx="186055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32" y="1262592"/>
            <a:ext cx="2101575" cy="17401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Психологическое </a:t>
            </a:r>
            <a:b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просвещение и консультирование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5817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79208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575F6D"/>
                </a:solidFill>
              </a:rPr>
              <a:t>Работа с педагогами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" y="1124744"/>
            <a:ext cx="8869131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9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668"/>
            <a:ext cx="8640960" cy="647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86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8784975" cy="705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867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980728"/>
          </a:xfrm>
        </p:spPr>
        <p:txBody>
          <a:bodyPr/>
          <a:lstStyle/>
          <a:p>
            <a:r>
              <a:rPr lang="ru-RU" dirty="0" smtClean="0"/>
              <a:t>Взаимодействие и родителями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" y="1052736"/>
            <a:ext cx="8950166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68952" cy="6431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4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/>
                </a:solidFill>
              </a:rPr>
              <a:t>Основные Нормативно-правовые документы регламентирующие ДЕЯТЕЛЬНОСТЬ ДОУ</a:t>
            </a:r>
            <a:endParaRPr lang="ru-RU" sz="28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lvl="0" indent="-273050" fontAlgn="base">
              <a:spcBef>
                <a:spcPts val="600"/>
              </a:spcBef>
              <a:spcAft>
                <a:spcPct val="0"/>
              </a:spcAft>
              <a:buClr>
                <a:srgbClr val="7030A0"/>
              </a:buClr>
              <a:buFont typeface="Wingdings" pitchFamily="2" charset="2"/>
              <a:buChar char=""/>
            </a:pPr>
            <a:r>
              <a:rPr lang="ru-RU" sz="2500" dirty="0">
                <a:solidFill>
                  <a:prstClr val="black"/>
                </a:solidFill>
                <a:latin typeface="Bookman Old Style" pitchFamily="18" charset="0"/>
              </a:rPr>
              <a:t>Федеральный закон «Об образовании в Российской Федерации» </a:t>
            </a:r>
          </a:p>
          <a:p>
            <a:pPr marL="273050" lvl="0" indent="-273050" fontAlgn="base">
              <a:spcBef>
                <a:spcPts val="600"/>
              </a:spcBef>
              <a:spcAft>
                <a:spcPct val="0"/>
              </a:spcAft>
              <a:buClr>
                <a:srgbClr val="7030A0"/>
              </a:buClr>
              <a:buNone/>
            </a:pPr>
            <a:r>
              <a:rPr lang="ru-RU" sz="2500" dirty="0">
                <a:solidFill>
                  <a:prstClr val="black"/>
                </a:solidFill>
                <a:latin typeface="Bookman Old Style" pitchFamily="18" charset="0"/>
              </a:rPr>
              <a:t>	от 29 декабря 2012г. № 273-ФЗ</a:t>
            </a:r>
          </a:p>
          <a:p>
            <a:pPr marL="273050" lvl="0" indent="-273050" fontAlgn="base">
              <a:spcBef>
                <a:spcPts val="600"/>
              </a:spcBef>
              <a:spcAft>
                <a:spcPct val="0"/>
              </a:spcAft>
              <a:buClr>
                <a:srgbClr val="7030A0"/>
              </a:buClr>
              <a:buNone/>
            </a:pPr>
            <a:endParaRPr lang="ru-RU" sz="2500" dirty="0">
              <a:solidFill>
                <a:prstClr val="black"/>
              </a:solidFill>
              <a:latin typeface="Bookman Old Style" pitchFamily="18" charset="0"/>
            </a:endParaRPr>
          </a:p>
          <a:p>
            <a:pPr marL="273050" lvl="0" indent="-273050" fontAlgn="base">
              <a:spcBef>
                <a:spcPts val="600"/>
              </a:spcBef>
              <a:spcAft>
                <a:spcPct val="0"/>
              </a:spcAft>
              <a:buClr>
                <a:srgbClr val="7030A0"/>
              </a:buClr>
              <a:buFont typeface="Wingdings" pitchFamily="2" charset="2"/>
              <a:buChar char=""/>
            </a:pPr>
            <a:r>
              <a:rPr lang="ru-RU" sz="2500" dirty="0">
                <a:solidFill>
                  <a:prstClr val="black"/>
                </a:solidFill>
                <a:latin typeface="Bookman Old Style" pitchFamily="18" charset="0"/>
              </a:rPr>
              <a:t>Федеральный государственный образовательный стандарт дошкольного образования – Приказ </a:t>
            </a:r>
            <a:r>
              <a:rPr lang="ru-RU" sz="2500" dirty="0" err="1">
                <a:solidFill>
                  <a:prstClr val="black"/>
                </a:solidFill>
                <a:latin typeface="Bookman Old Style" pitchFamily="18" charset="0"/>
              </a:rPr>
              <a:t>МОиН</a:t>
            </a:r>
            <a:r>
              <a:rPr lang="ru-RU" sz="2500" dirty="0">
                <a:solidFill>
                  <a:prstClr val="black"/>
                </a:solidFill>
                <a:latin typeface="Bookman Old Style" pitchFamily="18" charset="0"/>
              </a:rPr>
              <a:t> РФ </a:t>
            </a:r>
          </a:p>
          <a:p>
            <a:pPr marL="273050" lvl="0" indent="-273050" fontAlgn="base">
              <a:spcBef>
                <a:spcPts val="600"/>
              </a:spcBef>
              <a:spcAft>
                <a:spcPct val="0"/>
              </a:spcAft>
              <a:buClr>
                <a:srgbClr val="7030A0"/>
              </a:buClr>
              <a:buNone/>
            </a:pPr>
            <a:r>
              <a:rPr lang="ru-RU" sz="2500" dirty="0">
                <a:solidFill>
                  <a:prstClr val="black"/>
                </a:solidFill>
                <a:latin typeface="Bookman Old Style" pitchFamily="18" charset="0"/>
              </a:rPr>
              <a:t>	от 17октября 2013 г. № 1155</a:t>
            </a:r>
          </a:p>
          <a:p>
            <a:pPr marL="273050" lvl="0" indent="-273050" fontAlgn="base">
              <a:spcBef>
                <a:spcPts val="600"/>
              </a:spcBef>
              <a:spcAft>
                <a:spcPct val="0"/>
              </a:spcAft>
              <a:buClr>
                <a:srgbClr val="7030A0"/>
              </a:buClr>
              <a:buNone/>
            </a:pPr>
            <a:endParaRPr lang="ru-RU" sz="2500" dirty="0">
              <a:solidFill>
                <a:prstClr val="black"/>
              </a:solidFill>
              <a:latin typeface="Bookman Old Style" pitchFamily="18" charset="0"/>
            </a:endParaRPr>
          </a:p>
          <a:p>
            <a:pPr marL="273050" lvl="0" indent="-273050" fontAlgn="base">
              <a:spcBef>
                <a:spcPts val="600"/>
              </a:spcBef>
              <a:spcAft>
                <a:spcPct val="0"/>
              </a:spcAft>
              <a:buClr>
                <a:srgbClr val="7030A0"/>
              </a:buClr>
              <a:buFont typeface="Wingdings" pitchFamily="2" charset="2"/>
              <a:buChar char=""/>
            </a:pPr>
            <a:r>
              <a:rPr lang="ru-RU" sz="2500" dirty="0">
                <a:solidFill>
                  <a:prstClr val="black"/>
                </a:solidFill>
                <a:latin typeface="Bookman Old Style" pitchFamily="18" charset="0"/>
              </a:rPr>
              <a:t>Профессиональный стандарт </a:t>
            </a:r>
            <a:r>
              <a:rPr lang="ru-RU" sz="2500" dirty="0" smtClean="0">
                <a:solidFill>
                  <a:prstClr val="black"/>
                </a:solidFill>
                <a:latin typeface="Bookman Old Style" pitchFamily="18" charset="0"/>
              </a:rPr>
              <a:t>педагога-психолога.</a:t>
            </a:r>
            <a:endParaRPr lang="ru-RU" sz="2500" dirty="0">
              <a:solidFill>
                <a:prstClr val="black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4548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366"/>
            <a:ext cx="8208912" cy="6161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2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640960" cy="6313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2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12968" cy="652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944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124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833" y="1119396"/>
            <a:ext cx="8712967" cy="568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Конвенция ООН о правах ребёнка  </a:t>
            </a:r>
          </a:p>
          <a:p>
            <a:pPr marL="514350" lvl="0" indent="-5143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Конституция РФ  </a:t>
            </a:r>
          </a:p>
          <a:p>
            <a:pPr marL="514350" lvl="0" indent="-5143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Гражданский кодекс РФ </a:t>
            </a:r>
          </a:p>
          <a:p>
            <a:pPr marL="514350" lvl="0" indent="-5143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Семейный кодекс РФ</a:t>
            </a:r>
          </a:p>
          <a:p>
            <a:pPr marL="514350" lvl="0" indent="-5143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Кодекс РФ об административных правонарушениях  </a:t>
            </a:r>
          </a:p>
          <a:p>
            <a:pPr marL="274320" lvl="0" indent="-274320"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Федеральный закон РФ от 24.06.1999 № 120-ФЗ «Об основах профилактики безнадзорности и правонарушений несовершеннолетних»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 Федеральный закон  РФ от  24.07.1998 № 124-ФЗ «Об основных гарантиях прав ребёнка в Российской Федерации».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 Закон Российской Федерации  от 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12. 2012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№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273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«Об образовании».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Закон   Республики  Крым «Об органах и учреждениях по защите прав детей в Республике Крым от  15.09. 2014   № 75-ЗРК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Закон   Республики  Крым от 01.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9.2014 № 63-ЗРК  «О системе профилактики безнадзорности и правонарушений несовершеннолетних в Республике Крым»  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Закон   Республики  Крым 01.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9.2014 № 60-ЗРК  «О профилактике правонарушений в Республике Крым».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Закон   Республики  Крым от 01.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9.2014 № 58-ЗРК  «О комиссиях по делам несовершеннолетних и защите их прав в Республике Крым»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85516" y="404664"/>
            <a:ext cx="8229600" cy="576064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Нормативно - правовая база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64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67544" y="188640"/>
            <a:ext cx="8219256" cy="2808312"/>
          </a:xfrm>
          <a:prstGeom prst="rect">
            <a:avLst/>
          </a:prstGeom>
        </p:spPr>
        <p:txBody>
          <a:bodyPr vert="horz" rtlCol="0" anchor="ctr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457200" marR="0" lvl="0" indent="-4572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Ребенок — зеркальное отражение родителей,  а  его  состояние — точная копия </a:t>
            </a:r>
            <a:br>
              <a:rPr kumimoji="0" lang="ru-RU" sz="3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семейной атмосферы, окружения, в котором он растет и развивается</a:t>
            </a: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67544" y="3645024"/>
            <a:ext cx="8496944" cy="2362267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2900" marR="269875" lvl="0" indent="-342900" algn="r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Tx/>
              <a:buSzPct val="68000"/>
              <a:buFont typeface="Wingdings"/>
              <a:buChar char=""/>
              <a:tabLst/>
              <a:defRPr/>
            </a:pPr>
            <a:r>
              <a:rPr kumimoji="0" lang="ru-RU" sz="1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 Ребенок должен быть  защищён от всех форм небрежного отношения , жестокости и эксплуатации</a:t>
            </a:r>
          </a:p>
          <a:p>
            <a:pPr marL="1260475" marR="269875" lvl="0" indent="0" algn="r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6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Принцип 9 Декларации прав ребенка</a:t>
            </a:r>
          </a:p>
          <a:p>
            <a:pPr marL="1260475" marR="269875" lvl="0" indent="228600" algn="r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6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kumimoji="0" lang="ru-RU" sz="6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ноября 1959 года</a:t>
            </a:r>
            <a:r>
              <a:rPr kumimoji="0" lang="ru-RU" sz="6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</a:p>
          <a:p>
            <a:pPr marL="90170" marR="0" lvl="0" indent="228600" algn="l" defTabSz="914400" rtl="0" eaLnBrk="1" fontAlgn="auto" latinLnBrk="0" hangingPunct="1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 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926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67544" y="188640"/>
            <a:ext cx="8229600" cy="1296144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j-ea"/>
                <a:cs typeface="Times New Roman" pitchFamily="18" charset="0"/>
              </a:rPr>
              <a:t>Цель   работы по раннему выявлению социального неблагополучия с семьях воспитанников ДОУ 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57200" y="1628800"/>
            <a:ext cx="8229600" cy="460851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29DD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защита интересов и законных прав ребенка (воспитанника ДОУ);</a:t>
            </a:r>
          </a:p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29DD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предупреждение безнадзорности,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29DD1"/>
              </a:buClr>
              <a:buSzTx/>
              <a:buFont typeface="Wingdings 3"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беспризорности, правонарушений и антиобщественных действий   несовершеннолетних; </a:t>
            </a:r>
          </a:p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29DD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не допустить семьи до социально опасного положения;</a:t>
            </a:r>
          </a:p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29DD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формирование установок на  здоровый образ жизни воспитанников и их семей.</a:t>
            </a:r>
          </a:p>
          <a:p>
            <a:pPr marL="273050" marR="0" lvl="0" indent="-2730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506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032"/>
            <a:ext cx="82296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643" y="3855095"/>
            <a:ext cx="36703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638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7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u="sng" dirty="0">
                <a:solidFill>
                  <a:srgbClr val="002060"/>
                </a:solidFill>
                <a:latin typeface="Arial" charset="0"/>
              </a:rPr>
              <a:t>СОЦИАЛЬНОЕ СИРОТСТВО</a:t>
            </a:r>
            <a:r>
              <a:rPr lang="ru-RU" altLang="ru-RU" dirty="0">
                <a:solidFill>
                  <a:prstClr val="black"/>
                </a:solidFill>
                <a:latin typeface="Arial" charset="0"/>
              </a:rPr>
              <a:t>– вытеснение детей из семей и увеличение числа детей-сирот и детей, оставшихся без попечения родителей, в связи с падением социального престижа семьи, её материальными  и жилищными трудностями, увеличением внебрачной рождаемости, снижением стабильности брака</a:t>
            </a:r>
            <a:r>
              <a:rPr lang="ru-RU" altLang="ru-RU" dirty="0" smtClean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prstClr val="black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u="sng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НЕБЛАГОПОЛУЧНАЯ СЕМЬЯ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- </a:t>
            </a:r>
            <a:r>
              <a:rPr lang="ru-RU" altLang="ru-RU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это семья с низким социальным статусом, в какой – либо из сфер жизнедеятельности или нескольких одновременно, не справляющихся с возложенными на них функциями, их адаптивные способности существенно снижены, процесс семейного воспитания ребенка протекает с большими трудностями, медленно,  </a:t>
            </a:r>
            <a:r>
              <a:rPr lang="ru-RU" altLang="ru-RU" dirty="0" err="1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малорезультативно</a:t>
            </a:r>
            <a:endParaRPr lang="ru-RU" altLang="ru-RU" dirty="0" smtClean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.   </a:t>
            </a:r>
            <a:endParaRPr lang="ru-RU" altLang="ru-RU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СЕМЬЯ «ГРУППЫ РИСКА» СОЦИАЛЬНО ОПАСНОГО ПОЛОЖЕНИЯ</a:t>
            </a:r>
            <a:r>
              <a:rPr lang="ru-RU" alt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– </a:t>
            </a:r>
            <a:r>
              <a:rPr lang="ru-RU" altLang="ru-RU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это семья, которая в силу различных жизненных обстоятельств испытывает затруднения в воспитании ребёнка и (или) не должным образом осуществляет его воспитание, что сказывается на поведении ребёнка, приводит к нарушениям в его развитии, а также риску социально опасного положения и социального сиротства несовершеннолетнего” </a:t>
            </a:r>
            <a:endParaRPr lang="ru-RU" altLang="ru-RU" b="1" i="1" u="sng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                              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prstClr val="black"/>
                </a:solidFill>
                <a:latin typeface="Arial" charset="0"/>
              </a:rPr>
              <a:t>                                                       Словарь терминов «Дошкольное образование»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prstClr val="black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38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9500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4104456" cy="399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5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820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Участники  процесса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Содержимое 1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76388"/>
            <a:ext cx="809466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94" y="1557338"/>
            <a:ext cx="17954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557338"/>
            <a:ext cx="1830387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5151438"/>
            <a:ext cx="2097088" cy="1554162"/>
          </a:xfrm>
          <a:prstGeom prst="rect">
            <a:avLst/>
          </a:prstGeom>
          <a:noFill/>
        </p:spPr>
      </p:pic>
      <p:pic>
        <p:nvPicPr>
          <p:cNvPr id="7" name="Picture 6" descr="C:\Program Files\Microsoft Office\MEDIA\CAGCAT10\j0216724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581525"/>
            <a:ext cx="159385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3363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Классификация  семей по возможным признакам неблагополучия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3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Семьи с явной </a:t>
            </a:r>
            <a:r>
              <a:rPr kumimoji="0" lang="ru-RU" sz="2400" b="1" i="0" u="sng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(открытой)</a:t>
            </a: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формой неблагополучия: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кризисные семьи</a:t>
            </a: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проблемные семьи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асоциальные семьи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аморально-криминальные семьи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3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Семьи со </a:t>
            </a:r>
            <a:r>
              <a:rPr kumimoji="0" lang="ru-RU" sz="2400" b="1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скрытой</a:t>
            </a: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формой неблагополучия (внутренне неблагополучные):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3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внешне респектабельные семьи, однако в них ценностные установки и поведение родителей расходятся с общечеловеческими и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моральными требованиями, что сказывается на воспитании детей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1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1" i="0" u="none" strike="noStrike" kern="1200" cap="none" spc="0" normalizeH="0" baseline="0" noProof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Механизм выявления неблагополучных семей в ДОУ 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539552" y="1484784"/>
            <a:ext cx="8229600" cy="50405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3"/>
              <a:buNone/>
              <a:defRPr/>
            </a:pPr>
            <a:endParaRPr lang="ru-RU" sz="24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defRPr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Формируется база данных детей, посещающих ДОУ: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составляется социальный паспорт семьи воспитанника детского сада;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составляется социальный паспорт каждой возрастной группы воспитанников детского сада;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defRPr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Проводится мониторинг по усвоению Программы;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defRPr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Выявляются социально-бытовые условия проживания  семей и воспитанников, состав семьи, образовательный уровень родителей, их возраст и профессия. 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3"/>
              <a:buNone/>
              <a:defRPr/>
            </a:pPr>
            <a:r>
              <a:rPr lang="ru-RU" altLang="ru-RU" sz="1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07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 txBox="1">
            <a:spLocks/>
          </p:cNvSpPr>
          <p:nvPr/>
        </p:nvSpPr>
        <p:spPr>
          <a:xfrm>
            <a:off x="539552" y="1484784"/>
            <a:ext cx="8229600" cy="50405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3"/>
              <a:buNone/>
              <a:defRPr/>
            </a:pPr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defRPr/>
            </a:pPr>
            <a:endParaRPr lang="ru-RU" alt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7"/>
            <a:ext cx="828092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Характерные признаки неблагополучия ребёнка: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prstClr val="black"/>
                </a:solidFill>
                <a:latin typeface="Arial" charset="0"/>
              </a:rPr>
              <a:t>    </a:t>
            </a: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- утомленный, сонный вид;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    - санитарно-гигиеническую запущенность;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    - склонность к обморокам, головокружению вследствие постоянного  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 недоедания, не рационального питания;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    - неумеренный аппетит;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    - задержка роста, отставание в речевом, моторном развитии;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    - привлечение внимания любым способом;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    - чрезмерная потребность в ласке;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    - проявление агрессии и импульсивности, которая сменяется апатией и 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подавленным состоянием;</a:t>
            </a:r>
            <a:b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   -  проблемы во взаимоотношениях со сверстниками;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   - трудности в обучении</a:t>
            </a:r>
            <a:r>
              <a:rPr lang="ru-RU" altLang="ru-RU" sz="1400" dirty="0">
                <a:solidFill>
                  <a:prstClr val="black"/>
                </a:solidFill>
                <a:latin typeface="Arial" charset="0"/>
              </a:rPr>
              <a:t>.</a:t>
            </a:r>
            <a:br>
              <a:rPr lang="ru-RU" altLang="ru-RU" sz="1400" dirty="0">
                <a:solidFill>
                  <a:prstClr val="black"/>
                </a:solidFill>
                <a:latin typeface="Arial" charset="0"/>
              </a:rPr>
            </a:br>
            <a:endParaRPr lang="ru-RU" altLang="ru-RU" sz="1400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87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4469"/>
            <a:ext cx="8928992" cy="7589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Times New Roman" pitchFamily="18" charset="0"/>
              </a:rPr>
              <a:t>В чем проявляются признаки </a:t>
            </a:r>
            <a:b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Times New Roman" pitchFamily="18" charset="0"/>
              </a:rPr>
            </a:br>
            <a: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Times New Roman" pitchFamily="18" charset="0"/>
              </a:rPr>
              <a:t>физического насилия в семье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263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  <a:defRPr/>
            </a:pP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 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боязливости ребенка;	</a:t>
            </a: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в выраженном страхе взрослых;</a:t>
            </a: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в проявлении тревоги в форме тиков, сосания пальца,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раскачивания;</a:t>
            </a: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в боязни идти домой;	</a:t>
            </a: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363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в жестоком обращении с животными; </a:t>
            </a:r>
            <a:r>
              <a:rPr kumimoji="0" lang="ru-RU" alt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363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  <a:defRPr/>
            </a:pPr>
            <a:r>
              <a:rPr kumimoji="0" lang="ru-RU" alt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стремлении скрыть причину травм. </a:t>
            </a: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99" y="4814888"/>
            <a:ext cx="2968625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919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Критерии неблагополучной семьи «группы риска»: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259"/>
            <a:ext cx="9144000" cy="50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692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Критерии неблагополучной семьи «группы риска»: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" y="1268760"/>
            <a:ext cx="929707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662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67544" y="274638"/>
            <a:ext cx="8280920" cy="1143000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Последствия жизни и воспитания </a:t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в неблагополучной семье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57200" y="1481328"/>
            <a:ext cx="8229600" cy="47559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нарушение развития и отклонения в поведении детей;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детская безнадзорность и беспризорность;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побеги из дома;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половая распущенность;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правонарушения и преступная деятельность;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алкоголизм;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наркомания и токсикомания.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59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Times New Roman" pitchFamily="18" charset="0"/>
              </a:rPr>
              <a:t>Формы работы с неблагополучными   семьями 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251520" y="1417638"/>
            <a:ext cx="8712968" cy="525172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125" indent="-365125">
              <a:spcBef>
                <a:spcPct val="20000"/>
              </a:spcBef>
              <a:buClr>
                <a:srgbClr val="629DD1"/>
              </a:buClr>
              <a:buSzTx/>
              <a:buFont typeface="Wingdings" pitchFamily="2" charset="2"/>
              <a:buChar char=""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Индивидуальные беседы заведующего детским садом по кризисным ситуациям.</a:t>
            </a:r>
          </a:p>
          <a:p>
            <a:pPr marL="365125" indent="-365125">
              <a:spcBef>
                <a:spcPct val="20000"/>
              </a:spcBef>
              <a:buClr>
                <a:srgbClr val="629DD1"/>
              </a:buClr>
              <a:buSzTx/>
              <a:buFont typeface="Wingdings" pitchFamily="2" charset="2"/>
              <a:buChar char=""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Индивидуальные консультации и беседы специалистов ДОУ с родителями по преодолению сложных жизненных ситуаций.</a:t>
            </a:r>
          </a:p>
          <a:p>
            <a:pPr marL="365125" indent="-365125">
              <a:spcBef>
                <a:spcPct val="20000"/>
              </a:spcBef>
              <a:buClr>
                <a:srgbClr val="629DD1"/>
              </a:buClr>
              <a:buSzTx/>
              <a:buFont typeface="Wingdings" pitchFamily="2" charset="2"/>
              <a:buChar char=""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Неформальное общение с детьми и родителями.</a:t>
            </a:r>
          </a:p>
          <a:p>
            <a:pPr marL="365125" indent="-365125">
              <a:spcBef>
                <a:spcPct val="20000"/>
              </a:spcBef>
              <a:buClr>
                <a:srgbClr val="629DD1"/>
              </a:buClr>
              <a:buSzTx/>
              <a:buFont typeface="Wingdings" pitchFamily="2" charset="2"/>
              <a:buChar char=""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Посещение семей на дому  (по мере необходимости).</a:t>
            </a:r>
          </a:p>
          <a:p>
            <a:pPr marL="365125" indent="-365125">
              <a:spcBef>
                <a:spcPct val="20000"/>
              </a:spcBef>
              <a:buClr>
                <a:srgbClr val="629DD1"/>
              </a:buClr>
              <a:buSzTx/>
              <a:buFont typeface="Wingdings" pitchFamily="2" charset="2"/>
              <a:buChar char=""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Вовлечение  родителей в деятельность ДОУ:</a:t>
            </a:r>
          </a:p>
          <a:p>
            <a:pPr marL="0" indent="0">
              <a:spcBef>
                <a:spcPct val="20000"/>
              </a:spcBef>
              <a:buClr>
                <a:srgbClr val="629DD1"/>
              </a:buClr>
              <a:buSzTx/>
              <a:buFont typeface="Wingdings 3"/>
              <a:buNone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праздники, досуги, развлечения,   спортивные мероприятия, выставки совместных работ детей и родителей.</a:t>
            </a:r>
          </a:p>
          <a:p>
            <a:pPr marL="365125" indent="-365125">
              <a:spcBef>
                <a:spcPct val="20000"/>
              </a:spcBef>
              <a:buClr>
                <a:srgbClr val="629DD1"/>
              </a:buClr>
              <a:buSzTx/>
              <a:buFont typeface="Wingdings" pitchFamily="2" charset="2"/>
              <a:buChar char=""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Повышение педагогической грамотности  родителей:</a:t>
            </a:r>
          </a:p>
          <a:p>
            <a:pPr marL="0" indent="0">
              <a:spcBef>
                <a:spcPct val="20000"/>
              </a:spcBef>
              <a:buClr>
                <a:srgbClr val="629DD1"/>
              </a:buClr>
              <a:buSzTx/>
              <a:buFont typeface="Wingdings 3"/>
              <a:buNone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- распространение памяток для родителей;</a:t>
            </a:r>
          </a:p>
          <a:p>
            <a:pPr marL="0" indent="0">
              <a:spcBef>
                <a:spcPct val="20000"/>
              </a:spcBef>
              <a:buClr>
                <a:srgbClr val="629DD1"/>
              </a:buClr>
              <a:buSzTx/>
              <a:buFont typeface="Wingdings 3"/>
              <a:buNone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- оформление стендовой информации «Права детей»;	</a:t>
            </a:r>
          </a:p>
          <a:p>
            <a:pPr marL="0" indent="0">
              <a:spcBef>
                <a:spcPct val="20000"/>
              </a:spcBef>
              <a:buClr>
                <a:srgbClr val="629DD1"/>
              </a:buClr>
              <a:buSzTx/>
              <a:buFont typeface="Wingdings 3"/>
              <a:buNone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- оформление информационной папки с телефонами и адресами социальных служб по охране прав детей.	</a:t>
            </a:r>
          </a:p>
          <a:p>
            <a:pPr marL="365125" indent="-365125">
              <a:spcBef>
                <a:spcPct val="20000"/>
              </a:spcBef>
              <a:buClr>
                <a:srgbClr val="629DD1"/>
              </a:buClr>
              <a:buSzTx/>
              <a:buFont typeface="Wingdings" pitchFamily="2" charset="2"/>
              <a:buChar char=""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Привлечение родителей к созданию развивающей среды в группе.	</a:t>
            </a:r>
          </a:p>
          <a:p>
            <a:pPr marL="0" indent="0">
              <a:spcBef>
                <a:spcPct val="20000"/>
              </a:spcBef>
              <a:buClr>
                <a:srgbClr val="629DD1"/>
              </a:buClr>
              <a:buSzTx/>
              <a:buFont typeface="Wingdings 3"/>
              <a:buNone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Вовлечение общественности( родительский комитет) для работы с семьями, требующими помощи.</a:t>
            </a:r>
          </a:p>
          <a:p>
            <a:pPr marL="365125" indent="-365125">
              <a:spcBef>
                <a:spcPct val="20000"/>
              </a:spcBef>
              <a:buClr>
                <a:srgbClr val="629DD1"/>
              </a:buClr>
              <a:buSzTx/>
              <a:buFont typeface="Wingdings" pitchFamily="2" charset="2"/>
              <a:buChar char=""/>
              <a:defRPr/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Организация работы </a:t>
            </a:r>
            <a:r>
              <a:rPr lang="ru-RU" altLang="ru-RU" sz="2100" b="1" dirty="0" err="1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ПМПк</a:t>
            </a:r>
            <a:r>
              <a:rPr lang="ru-RU" altLang="ru-RU" sz="2100" b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 с семьями .</a:t>
            </a:r>
          </a:p>
          <a:p>
            <a:pPr marL="0" indent="0">
              <a:spcBef>
                <a:spcPct val="20000"/>
              </a:spcBef>
              <a:buClr>
                <a:srgbClr val="629DD1"/>
              </a:buClr>
              <a:buSzTx/>
              <a:buFont typeface="Wingdings 3"/>
              <a:buNone/>
              <a:defRPr/>
            </a:pPr>
            <a:endParaRPr lang="ru-RU" altLang="ru-RU" sz="700" dirty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2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65125" marR="0" lvl="0" indent="-3651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Индивидуальный 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+mj-cs"/>
                <a:hlinkClick r:id="rId2" action="ppaction://hlinkfile"/>
              </a:rPr>
              <a:t>план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работы с семьёй и ребёнком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107504" y="1417638"/>
            <a:ext cx="8856984" cy="496369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Диагностика неблагополучной семьи;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Составление карты неблагополучных семьи;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Индивидуальная работа с воспитанником по коррекционным программам специалистов, направленные на преодоление  </a:t>
            </a:r>
            <a:r>
              <a:rPr kumimoji="0" lang="ru-RU" alt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дезадаптации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Индивидуальное консультирование родителей  неблагополучной семьи;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Интерактивные формы работы с неблагополучными семьями: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карта показателей индивидуального развития ребёнка с целью выявления степени неблагополучия;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тренинги для родителей, направленные на преодоление асоциальных  явлений в семье;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коррекционно-развивающие мероприятия  с неблагополучной семьей;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Привлечение родителей для организации мероприятий «родители и дети» с вовлечением детей из неблагополучных семей.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30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Отчего так трудно работать с неблагополучными семьями?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Чем глубже степень семейного неблагополучия, тем более закрытой для внешнего мира она становится, тем сильнее нарушено поведение детей;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нехватка времени, отсутствие специалистов, недостаток необходимых навыков не позволяют педагогам с полной отдачей и с использованием современных социальных технологий и психологических знаний работать с семьёй;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родители из семей с тяжелой степенью неблагополучия неохотно вступают в контакт с детским садом.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7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79512" y="1412776"/>
            <a:ext cx="8661648" cy="374441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 w="19050">
                  <a:solidFill>
                    <a:srgbClr val="4F271C">
                      <a:tint val="1000"/>
                    </a:srgbClr>
                  </a:solidFill>
                  <a:prstDash val="solid"/>
                </a:ln>
                <a:solidFill>
                  <a:srgbClr val="C32D2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nstantia"/>
                <a:ea typeface="+mj-ea"/>
                <a:cs typeface="+mj-cs"/>
              </a:rPr>
              <a:t>Спасибо за внимание!</a:t>
            </a:r>
            <a:br>
              <a:rPr kumimoji="0" lang="ru-RU" sz="7200" b="1" i="0" u="none" strike="noStrike" kern="1200" cap="none" spc="0" normalizeH="0" baseline="0" noProof="0" dirty="0" smtClean="0">
                <a:ln w="19050">
                  <a:solidFill>
                    <a:srgbClr val="4F271C">
                      <a:tint val="1000"/>
                    </a:srgbClr>
                  </a:solidFill>
                  <a:prstDash val="solid"/>
                </a:ln>
                <a:solidFill>
                  <a:srgbClr val="C32D2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pic>
        <p:nvPicPr>
          <p:cNvPr id="3" name="Picture 2" descr="http://bridgetv.ru/upload/load/147108715852275d2de548a9.2233573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09120"/>
            <a:ext cx="2448272" cy="2040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5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 fontScale="90000"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000" b="1" cap="none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Модель психологического сопровождения </a:t>
            </a:r>
            <a:r>
              <a:rPr lang="ru-RU" sz="30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ребенка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278210"/>
              </p:ext>
            </p:extLst>
          </p:nvPr>
        </p:nvGraphicFramePr>
        <p:xfrm>
          <a:off x="395536" y="1268760"/>
          <a:ext cx="8550224" cy="5451020"/>
        </p:xfrm>
        <a:graphic>
          <a:graphicData uri="http://schemas.openxmlformats.org/drawingml/2006/table">
            <a:tbl>
              <a:tblPr/>
              <a:tblGrid>
                <a:gridCol w="3312368"/>
                <a:gridCol w="5237856"/>
              </a:tblGrid>
              <a:tr h="124797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Ребенок поступает в ДОУ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Определение особенностей условной адаптивности ребенка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Определение готовности поступления ребенка в ДОУ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998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Ранний возраст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Диагностика уровня НПР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Диагностика уровня условной адаптивности ребенка в ДОУ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6719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Младшая группа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Диагностика уровня развития познавательной сферы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48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Средняя группа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Изучение особенностей эмоционально-личностной сферы, выделение «проблемных» зон в развитии ребенка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67461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Старшая группа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Выявление детей с особенностями развития познавательной и личностной сферы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998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Подготовительная к школе группа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Диагностика уровня развития познавательной сферы и готовности к обучению в школе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052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4000" b="1" cap="none" dirty="0">
                <a:solidFill>
                  <a:srgbClr val="000066"/>
                </a:solidFill>
                <a:effectLst/>
                <a:latin typeface="Arial" charset="0"/>
                <a:ea typeface="+mn-ea"/>
                <a:cs typeface="Arial" charset="0"/>
              </a:rPr>
              <a:t>Средства психологического сопровождения</a:t>
            </a:r>
            <a:br>
              <a:rPr lang="ru-RU" sz="4000" b="1" cap="none" dirty="0">
                <a:solidFill>
                  <a:srgbClr val="000066"/>
                </a:solidFill>
                <a:effectLst/>
                <a:latin typeface="Arial" charset="0"/>
                <a:ea typeface="+mn-ea"/>
                <a:cs typeface="Arial" charset="0"/>
              </a:rPr>
            </a:br>
            <a:endParaRPr lang="ru-RU" dirty="0"/>
          </a:p>
        </p:txBody>
      </p:sp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" y="639549"/>
            <a:ext cx="2358877" cy="1786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077" y="2193648"/>
            <a:ext cx="2531462" cy="464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66800" fontAlgn="base">
              <a:lnSpc>
                <a:spcPts val="2875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2400" b="1" i="1" dirty="0">
                <a:solidFill>
                  <a:srgbClr val="000000"/>
                </a:solidFill>
                <a:latin typeface="Monotype Corsiva" pitchFamily="64" charset="0"/>
                <a:cs typeface="Arial" charset="0"/>
              </a:rPr>
              <a:t>дидактические игры</a:t>
            </a:r>
          </a:p>
        </p:txBody>
      </p:sp>
      <p:pic>
        <p:nvPicPr>
          <p:cNvPr id="6" name="Рисунок 28" descr="песочн тера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1474788"/>
            <a:ext cx="17811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8" descr="песочн тера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94" y="1263242"/>
            <a:ext cx="2234604" cy="149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175406"/>
            <a:ext cx="2262178" cy="14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61" y="3968703"/>
            <a:ext cx="1872898" cy="169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929" y="3464802"/>
            <a:ext cx="2451682" cy="227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54" y="656008"/>
            <a:ext cx="2032746" cy="191144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066955" y="4531245"/>
            <a:ext cx="2287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black"/>
                </a:solidFill>
                <a:latin typeface="Monotype Corsiva" pitchFamily="66" charset="0"/>
                <a:cs typeface="Arial" charset="0"/>
              </a:rPr>
              <a:t>пальчиковые игры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78494" y="5661248"/>
            <a:ext cx="2050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black"/>
                </a:solidFill>
                <a:latin typeface="Monotype Corsiva" pitchFamily="66" charset="0"/>
                <a:cs typeface="Arial" charset="0"/>
              </a:rPr>
              <a:t>музыкотерапия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78494" y="2754969"/>
            <a:ext cx="2260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black"/>
                </a:solidFill>
                <a:latin typeface="Monotype Corsiva" pitchFamily="66" charset="0"/>
                <a:cs typeface="Arial" charset="0"/>
              </a:rPr>
              <a:t>песочная терапия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95844" y="2457902"/>
            <a:ext cx="182934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446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2400" b="1" i="1" dirty="0">
                <a:solidFill>
                  <a:srgbClr val="000000"/>
                </a:solidFill>
                <a:latin typeface="Monotype Corsiva" pitchFamily="64" charset="0"/>
                <a:cs typeface="Arial" charset="0"/>
              </a:rPr>
              <a:t>игры-терапия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01844" y="5661248"/>
            <a:ext cx="93326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446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2400" b="1" i="1" dirty="0">
                <a:solidFill>
                  <a:srgbClr val="000000"/>
                </a:solidFill>
                <a:latin typeface="Monotype Corsiva" pitchFamily="64" charset="0"/>
                <a:cs typeface="Arial" charset="0"/>
              </a:rPr>
              <a:t>беседы</a:t>
            </a:r>
          </a:p>
        </p:txBody>
      </p:sp>
    </p:spTree>
    <p:extLst>
      <p:ext uri="{BB962C8B-B14F-4D97-AF65-F5344CB8AC3E}">
        <p14:creationId xmlns:p14="http://schemas.microsoft.com/office/powerpoint/2010/main" val="2753524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D:\ФОТО\Занятия МОИ\PA1700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74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ДОУ КОСМОС 2015-2016 уч.год\Зянятия мои +\P21202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24936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62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DCIM\100OLYMP\PA1700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6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397</TotalTime>
  <Words>898</Words>
  <Application>Microsoft Office PowerPoint</Application>
  <PresentationFormat>Экран (4:3)</PresentationFormat>
  <Paragraphs>155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Трек</vt:lpstr>
      <vt:lpstr>Психологическое сопровождение образовательного процесса  в условиях  Дошкольного образовательного учреждения</vt:lpstr>
      <vt:lpstr>Основные Нормативно-правовые документы регламентирующие ДЕЯТЕЛЬНОСТЬ ДОУ</vt:lpstr>
      <vt:lpstr>Презентация PowerPoint</vt:lpstr>
      <vt:lpstr>Презентация PowerPoint</vt:lpstr>
      <vt:lpstr>Модель психологического сопровождения ребенка</vt:lpstr>
      <vt:lpstr>Средства психологического сопровождения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педагогами</vt:lpstr>
      <vt:lpstr>Презентация PowerPoint</vt:lpstr>
      <vt:lpstr>Презентация PowerPoint</vt:lpstr>
      <vt:lpstr>Взаимодействие и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Психологическое сопровождение образовательного процесса в условиях Дошкольного образовательного учреждения</dc:title>
  <dc:creator>дом</dc:creator>
  <cp:lastModifiedBy>Samsung</cp:lastModifiedBy>
  <cp:revision>40</cp:revision>
  <dcterms:created xsi:type="dcterms:W3CDTF">2016-10-27T00:52:53Z</dcterms:created>
  <dcterms:modified xsi:type="dcterms:W3CDTF">2017-01-28T18:06:31Z</dcterms:modified>
</cp:coreProperties>
</file>